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  <p:sldMasterId id="2147483687" r:id="rId2"/>
    <p:sldMasterId id="2147483671" r:id="rId3"/>
    <p:sldMasterId id="2147483673" r:id="rId4"/>
    <p:sldMasterId id="2147483669" r:id="rId5"/>
  </p:sldMasterIdLst>
  <p:notesMasterIdLst>
    <p:notesMasterId r:id="rId42"/>
  </p:notesMasterIdLst>
  <p:sldIdLst>
    <p:sldId id="256" r:id="rId6"/>
    <p:sldId id="281" r:id="rId7"/>
    <p:sldId id="285" r:id="rId8"/>
    <p:sldId id="282" r:id="rId9"/>
    <p:sldId id="257" r:id="rId10"/>
    <p:sldId id="279" r:id="rId11"/>
    <p:sldId id="280" r:id="rId12"/>
    <p:sldId id="258" r:id="rId13"/>
    <p:sldId id="259" r:id="rId14"/>
    <p:sldId id="260" r:id="rId15"/>
    <p:sldId id="261" r:id="rId16"/>
    <p:sldId id="286" r:id="rId17"/>
    <p:sldId id="262" r:id="rId18"/>
    <p:sldId id="263" r:id="rId19"/>
    <p:sldId id="264" r:id="rId20"/>
    <p:sldId id="265" r:id="rId21"/>
    <p:sldId id="287" r:id="rId22"/>
    <p:sldId id="266" r:id="rId23"/>
    <p:sldId id="288" r:id="rId24"/>
    <p:sldId id="267" r:id="rId25"/>
    <p:sldId id="289" r:id="rId26"/>
    <p:sldId id="268" r:id="rId27"/>
    <p:sldId id="290" r:id="rId28"/>
    <p:sldId id="269" r:id="rId29"/>
    <p:sldId id="270" r:id="rId30"/>
    <p:sldId id="291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83" r:id="rId39"/>
    <p:sldId id="278" r:id="rId40"/>
    <p:sldId id="28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01" autoAdjust="0"/>
  </p:normalViewPr>
  <p:slideViewPr>
    <p:cSldViewPr snapToGrid="0">
      <p:cViewPr varScale="1">
        <p:scale>
          <a:sx n="64" d="100"/>
          <a:sy n="6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3ED97-C439-408C-8845-7DFC47528976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86A68-614F-42D3-8254-892E5D0FB3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40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drogennotfall-erkenne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naloxon-anwende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naloxon-anwende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naloxon-anwende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naloxon-anwende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erste-hilfe-leiste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/>
              <a:t>Intro </a:t>
            </a:r>
          </a:p>
          <a:p>
            <a:r>
              <a:rPr lang="de-DE" sz="1400" b="1" dirty="0"/>
              <a:t>Begrüßung</a:t>
            </a:r>
          </a:p>
          <a:p>
            <a:r>
              <a:rPr lang="de-DE" sz="1400" b="1" dirty="0"/>
              <a:t>Erläuterungen zum Modellprojekt </a:t>
            </a:r>
          </a:p>
          <a:p>
            <a:pPr marL="171450" indent="-171450">
              <a:buFontTx/>
              <a:buChar char="-"/>
            </a:pPr>
            <a:r>
              <a:rPr lang="de-DE" sz="1400" b="1" dirty="0"/>
              <a:t>40 Schulungen</a:t>
            </a:r>
          </a:p>
          <a:p>
            <a:pPr marL="171450" indent="-171450">
              <a:buFontTx/>
              <a:buChar char="-"/>
            </a:pPr>
            <a:r>
              <a:rPr lang="de-DE" sz="1400" b="1" dirty="0"/>
              <a:t>Notfallprävention und Erste Hilfe fest in Aids und Drogenhilfesystem zu verankern.</a:t>
            </a:r>
          </a:p>
          <a:p>
            <a:pPr marL="171450" indent="-171450">
              <a:buFontTx/>
              <a:buChar char="-"/>
            </a:pPr>
            <a:r>
              <a:rPr lang="de-DE" sz="1400" b="1" dirty="0"/>
              <a:t>Alle Trainer*innen sollen in ihren Einrichtungen Einzel oder Gruppenschulungen im Rahmen von NALTRAIN anbieten.</a:t>
            </a:r>
          </a:p>
          <a:p>
            <a:pPr marL="0" indent="0">
              <a:buFontTx/>
              <a:buNone/>
            </a:pPr>
            <a:endParaRPr lang="de-DE" sz="1400" b="1" dirty="0"/>
          </a:p>
          <a:p>
            <a:pPr marL="171450" indent="-171450">
              <a:buFontTx/>
              <a:buChar char="-"/>
            </a:pPr>
            <a:endParaRPr lang="de-DE" sz="1400" b="1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31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94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/>
              <a:t>Hier VIDEO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44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https://www.naloxontraining.de/drogennotfall-erkennen/</a:t>
            </a:r>
            <a:r>
              <a:rPr lang="de-DE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VIDEO bis 00:50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57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Erneut die TN einbeziehen und über Vorgehensweise diskutieren.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30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Zusatzinformation:</a:t>
            </a:r>
          </a:p>
          <a:p>
            <a:r>
              <a:rPr lang="de-DE" sz="1400" dirty="0"/>
              <a:t>Es ist selten klar wann welche Drogen konsumiert wurden und der Zustand der betroffenen Person kann sich durch verzögerte Wirkzeiten/ Wirkung von Substanzen wieder /weiter verschlechtern</a:t>
            </a:r>
          </a:p>
          <a:p>
            <a:endParaRPr lang="de-DE" sz="1400" dirty="0"/>
          </a:p>
          <a:p>
            <a:r>
              <a:rPr lang="de-DE" sz="1400" dirty="0"/>
              <a:t>Nun das VIDEO ganz abspielen (siehe Link)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26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Erneut die TN einbeziehen und über Vorgehensweise diskutieren.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57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Bitte VIDEO https://www.naloxontraining.de/naloxon-anwenden/  einbinden bis Sekunden 00:27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428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 smtClean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https://www.naloxontraining.de/naloxon-anwenden/</a:t>
            </a:r>
            <a:r>
              <a:rPr lang="de-DE" sz="1200" b="1" dirty="0" smtClean="0">
                <a:solidFill>
                  <a:schemeClr val="tx1"/>
                </a:solidFill>
              </a:rPr>
              <a:t>   </a:t>
            </a:r>
          </a:p>
          <a:p>
            <a:r>
              <a:rPr lang="de-DE" sz="1200" b="1" dirty="0" smtClean="0">
                <a:solidFill>
                  <a:schemeClr val="tx1"/>
                </a:solidFill>
              </a:rPr>
              <a:t>bis 00:27Sek.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72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i="1" dirty="0"/>
              <a:t>Evtl. mit TN Notruf durchspielen</a:t>
            </a:r>
          </a:p>
          <a:p>
            <a:r>
              <a:rPr lang="de-DE" sz="1400" b="1" i="1" dirty="0"/>
              <a:t>Video Notruf abspielen ab Sek 00:30    https://www.naloxontraining.de/naloxon-anwenden/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191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https://www.naloxontraining.de/naloxon-anwenden/</a:t>
            </a:r>
            <a:r>
              <a:rPr lang="de-DE" sz="12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</a:p>
          <a:p>
            <a:r>
              <a:rPr lang="de-DE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 Sekunde 00:30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93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Gleich zu Beginn kann der Rahmen von </a:t>
            </a:r>
            <a:r>
              <a:rPr lang="de-DE" b="1" dirty="0" err="1"/>
              <a:t>NALtrain</a:t>
            </a:r>
            <a:r>
              <a:rPr lang="de-DE" b="1" dirty="0"/>
              <a:t> mitgegeben werden. Wir hoffen, dass die Teilnehmer*innen dadurch auch das Training so auffassen, wie dies geplant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11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i="1" dirty="0"/>
              <a:t>Hier Naloxon Dummys einbinden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888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https://www.naloxontraining.de/naloxon-anwenden/</a:t>
            </a:r>
            <a:r>
              <a:rPr lang="de-DE" sz="12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 01:00 Minute</a:t>
            </a:r>
          </a:p>
          <a:p>
            <a:r>
              <a:rPr lang="de-DE" sz="1200" b="1" i="1" dirty="0" smtClean="0"/>
              <a:t>Lautstärke hochstellen damit am Antwort der Notrufzentrale hört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934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i="1" dirty="0"/>
              <a:t>VIDEO stabile Seitenlage nutzen   https://www.naloxontraining.de/erste-hilfe-leisten/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627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https://www.naloxon-training.de/erste-hilfe-leisten/</a:t>
            </a:r>
            <a:r>
              <a:rPr lang="de-DE" sz="1200" i="1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(ab 0:20 Minute)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775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DE" sz="1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Evtl</a:t>
            </a:r>
            <a:r>
              <a:rPr lang="de-DE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Corona und Beatmung thematisieren)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106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Bitte an Notfallpuppe durchführen</a:t>
            </a:r>
          </a:p>
          <a:p>
            <a:r>
              <a:rPr lang="de-DE" sz="1600" b="1" dirty="0"/>
              <a:t>VIDEO einbinden https://www.naloxontraining.de/erste-hilfe-leisten/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478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https://www.naloxontraining.de/erste-hilfe-leisten/</a:t>
            </a:r>
            <a:r>
              <a:rPr lang="de-DE" dirty="0" smtClean="0"/>
              <a:t>   ab 01:00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153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907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Diskussion mit Teilnehmenden mit welchen Klient*innen sie welche Art durchführen würden. Beispiele aus der Praxis erscheinen sinnvoll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149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Gemeinsam mit den Teilnehmer*innen die Kapitel 2 und 3 anschauen wo die Unterschiede liegen.</a:t>
            </a:r>
          </a:p>
          <a:p>
            <a:endParaRPr lang="de-DE" dirty="0"/>
          </a:p>
          <a:p>
            <a:r>
              <a:rPr lang="de-DE" b="1" dirty="0">
                <a:solidFill>
                  <a:srgbClr val="FF0000"/>
                </a:solidFill>
              </a:rPr>
              <a:t>WICHTIG: BEIDE SCHULUNGSFORM SIND WERTIG UND GUT – ES KOMMT DARAUF AN WELCHE PERSONEN TEILNEHMEN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16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Wir hoffen mit einem kurzen Einblick in NALtrain wissen die Teilnehmer*innen wie das Training einzuordnen ist und dass sie Teil eines größeren Projektes ist, welches bei Weitem nicht auf ihre Einrichtung begrenzt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179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Wenn Zeit ist 2er Teams bilden und als das Verlaufsdiagramm durchspielen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911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Sammeln Sie als Trainer*in Beispiele wie man Schulungen oder Kurzinterventionen bewerben kann</a:t>
            </a:r>
          </a:p>
          <a:p>
            <a:endParaRPr lang="de-DE" dirty="0"/>
          </a:p>
          <a:p>
            <a:r>
              <a:rPr lang="de-DE" b="1" dirty="0"/>
              <a:t>In der </a:t>
            </a:r>
            <a:r>
              <a:rPr lang="de-DE" b="1" dirty="0" err="1"/>
              <a:t>Substipraxis</a:t>
            </a:r>
            <a:r>
              <a:rPr lang="de-DE" b="1" dirty="0"/>
              <a:t> fragen</a:t>
            </a:r>
          </a:p>
          <a:p>
            <a:r>
              <a:rPr lang="de-DE" b="1" dirty="0"/>
              <a:t>Betreutes Wohnen einbinden</a:t>
            </a:r>
          </a:p>
          <a:p>
            <a:r>
              <a:rPr lang="de-DE" b="1" dirty="0"/>
              <a:t>Kontaktladen nutzen „ wer will Lebensretter werden“</a:t>
            </a:r>
          </a:p>
          <a:p>
            <a:r>
              <a:rPr lang="de-DE" b="1" dirty="0"/>
              <a:t>Kommen sie mit einer anderen Kurzintervention ins Gespräch ( Erfahrungen mit Notfällen - eigene und fremde)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838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Sammeln Sie als Trainer*in Beispiele wie man Schulungen oder Kurzinterventionen bewerben kann</a:t>
            </a:r>
          </a:p>
          <a:p>
            <a:endParaRPr lang="de-DE" dirty="0"/>
          </a:p>
          <a:p>
            <a:r>
              <a:rPr lang="de-DE" dirty="0"/>
              <a:t>In der </a:t>
            </a:r>
            <a:r>
              <a:rPr lang="de-DE" dirty="0" err="1"/>
              <a:t>Substipraxis</a:t>
            </a:r>
            <a:r>
              <a:rPr lang="de-DE" dirty="0"/>
              <a:t> fragen</a:t>
            </a:r>
          </a:p>
          <a:p>
            <a:r>
              <a:rPr lang="de-DE" dirty="0"/>
              <a:t>Betreutes Wohnen einbinden</a:t>
            </a:r>
          </a:p>
          <a:p>
            <a:r>
              <a:rPr lang="de-DE" dirty="0"/>
              <a:t>Kontaktladen nutzen „ wer will Lebensretter werden“</a:t>
            </a:r>
          </a:p>
          <a:p>
            <a:r>
              <a:rPr lang="de-DE" dirty="0"/>
              <a:t>Kommen sie mit einer anderen Kurzintervention ins Gespräch ( Erfahrungen mit Notfällen - eigene und fremde)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63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Sammeln Sie als Trainer*in Beispiele wie man die Rezeptausgabe organisieren kann. </a:t>
            </a:r>
          </a:p>
          <a:p>
            <a:r>
              <a:rPr lang="de-DE" sz="1800" b="1" dirty="0"/>
              <a:t>Frage: Was wäre für Sie in Stadt A, B oder C die realistische Möglichkeit die Rezeptierung von Nyxoid zu unterstützen?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1958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Hinweis auf Manual geben wo alles nochmal beschrieben ist.</a:t>
            </a:r>
          </a:p>
          <a:p>
            <a:r>
              <a:rPr lang="de-DE" b="1" dirty="0"/>
              <a:t>Einzelschulung mit Kolleg*innen einüben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082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Zeigen Sie den Teilnehmer*innen die Evaluationsbögen im Netz und gehen Sie die Bögen einmal durch.</a:t>
            </a:r>
          </a:p>
          <a:p>
            <a:r>
              <a:rPr lang="de-DE" dirty="0"/>
              <a:t>Machen Sie bitte die Wichtigkeit der Evaluation </a:t>
            </a:r>
            <a:r>
              <a:rPr lang="de-DE" b="1" dirty="0"/>
              <a:t>aller vor Ort Veranstaltungen deutlich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9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Zu diesem Rahmen/Projekt gehört auch die Evaluation. Wie ausführlich ihr darauf jetzt schon eingehen wollt, bleibt natürlich euch überlassen. Ein kurzer Hinweis erscheint uns am Anfang allerdings sinnvoll.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87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Zum Einstieg gut geeignet um mit den Teilnehmer*innen ins Gespräch zu kommen. Die Teilnehmer*innen können Karten beschriften und aufhängen oder man führt einfach ein Gespräch mit den Teilnehmenden  </a:t>
            </a:r>
          </a:p>
          <a:p>
            <a:r>
              <a:rPr lang="de-DE" b="1" dirty="0"/>
              <a:t>Dann erfolgt die Auflösung durch den </a:t>
            </a:r>
            <a:r>
              <a:rPr lang="de-DE" b="1" dirty="0" err="1"/>
              <a:t>NALtrainer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9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Block Basiswissen Opioide sollte an dieser Stelle erfolgen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80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Block Basiswissen Naloxon sollte an dieser Stelle erfolgen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2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 err="1"/>
              <a:t>Ggfs</a:t>
            </a:r>
            <a:r>
              <a:rPr lang="de-DE" sz="1400" b="1" dirty="0"/>
              <a:t>  mit den Teilnehmer*innen über ihre Erfahrungen oder Einschätzungen diskutieren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57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/>
              <a:t>Die Teilnehmer*innen können Karten beschriften und aufhängen oder man führt einfach ein Gespräch mit den Teilnehmenden  </a:t>
            </a:r>
          </a:p>
          <a:p>
            <a:r>
              <a:rPr lang="de-DE" sz="1400" b="1" dirty="0"/>
              <a:t>Alternativ die Gesamtgruppe in 2-3-oder4 Kleingruppen teilen.</a:t>
            </a:r>
          </a:p>
          <a:p>
            <a:r>
              <a:rPr lang="de-DE" sz="1400" b="1" dirty="0"/>
              <a:t>Dann erfolgt die Auflösung durch den </a:t>
            </a:r>
            <a:r>
              <a:rPr lang="de-DE" sz="1400" b="1" dirty="0" err="1"/>
              <a:t>NALtrainer</a:t>
            </a:r>
            <a:r>
              <a:rPr lang="de-DE" sz="1400" b="1" dirty="0"/>
              <a:t>.</a:t>
            </a:r>
          </a:p>
          <a:p>
            <a:r>
              <a:rPr lang="de-DE" sz="1400" b="1" dirty="0"/>
              <a:t>Zudem kann das erste Video zur besseren Verständlichkeit genutzt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86A68-614F-42D3-8254-892E5D0FB35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69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0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9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1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9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86879-C422-40E6-9B36-0104709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940195-66F0-44F5-9EC9-BBFA49D8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221B8D-0DEB-433F-9912-24BB2B09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B701A6-9DED-46C7-8248-18BD87C2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10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436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5B91F-FE4F-468F-BDEF-12F289F0D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8EBCB6-558D-4B6F-A42C-B88207209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D9C1BA-A7A7-4C37-B0A6-9D5A850E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AA9936-131D-45CF-B8E2-395CB8DF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B75EC6-88A1-4015-8F67-2CA1A21D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72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03301-A536-4755-8507-CD5C94AB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2AE763-0863-4FC8-955F-98BDA64E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91A8FD-59A1-4C6B-A223-C8F97629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9E454F-57A7-472A-8149-AD807A49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CF7F8-258B-4876-BAA7-AC88416D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08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7DAD8-8A0C-4E3A-AB75-FA8B9563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AAD208-5BF9-4305-9CF9-DB9812605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B36E1D-4911-44E6-BFC4-83B68E66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9F1ED-90A1-48C8-B0D0-A7F2AA68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9B6D2D-9A04-44AD-A5D8-E431AC18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003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0534F-6511-4C22-8AE1-BCBC81AF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2E98F6-7AA0-41EC-8849-9BA48A5CA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0B7110-30B0-4B64-9078-8E598EFDD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17280A-1E08-44CA-90C6-2C0D2EEA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986CD1-C8F6-40D2-A42C-DED5C3E4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6EE532-0F3C-48F5-A19B-80628B82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123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64F64-584E-4521-B50B-66EF5B1F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C9D430-1142-4425-887E-59E999741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436846-B69E-4B6D-9533-680BA4979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653573-6EF6-4A32-B4F3-1265901E6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9B5E8-6A3D-49FA-A116-F7F4B66EA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C89A2A4-0A3D-4939-B863-2F8FE6D9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3C76C93-F0C3-4DC1-A523-E721D4A3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9BE3EEF-412E-4C75-BD35-C413ED58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95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0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38E1E-A723-4370-942A-1C299BC3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159016-2446-4B85-83E1-24F7FDB0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650B8F-4C9E-41DB-90D8-98F104FA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444CA6-27AE-4872-98D2-87879811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496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564AC2-96E5-4441-B5CB-5EE5A014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9FC36E-190D-47DE-92C3-A27E995E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3AD5-E1CF-4513-B178-8A1C470D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231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781A-E5F5-4AA3-BA1A-DB06CFCB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124D3D-7BF2-408D-93F6-F88B4CD4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C33255-79BC-45DC-96E3-4A92583A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A4133D-B9B4-49A0-A505-12B0FAF3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35666-8EA0-4AFA-AED7-AEF8C9D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3640BB-5B64-4846-A7E8-F7D0BA25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05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D3AFD-9E68-4BFE-BD45-76BD08AD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9D4516-5CFF-4860-A59D-F5A4094C5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313F18-593B-4D8C-8F50-FC13FDFA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9493E7-7D7A-4C39-9BD8-EC7EAC99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98B7A8-7379-4C7C-B6EA-67F80DAF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26D048-41E0-42B2-8808-B0D00D99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327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3202A-FB80-400A-9C92-A8B05822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7763E5-0554-480A-8507-355E3D93E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3FAE8D-1DD9-4541-BF9A-574DD651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42DB6F-70D1-445C-9777-9DE9890C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F4A5DD-456D-4749-B0D1-EA69BA3F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410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A5AE26E-722E-4850-AE28-BF076ACA2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CD2BC5-9B4F-4503-8AF3-8782C6120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A95708-C98D-475A-BAE6-2448DB34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B84F27-15A9-421B-AE2E-436A51C8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04DB69-6E1C-47AC-9FB5-A9B2A242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910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7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4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8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8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2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3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8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8842CC-2DA1-4A3A-9722-3C4A754B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4D2B3B-4BAC-4F8F-995A-91CF92081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E0832-D5F7-469F-B696-674B96420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8E86-A6EE-43FF-B0DA-7FFF139015F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00E964-E64B-4BFA-9DEA-C6A3757F9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03CA20-1941-4239-811D-4D3D6637C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5128-65BF-414F-9173-82D7C89AAE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4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jIFcX9f_KE?start=50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aloxontraining.de/drogennotfall-erkennen/" TargetMode="Externa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xNlclAb6g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xNlclAb6g?start=30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naloxon-anwenden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xNlclAb6g?start=60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iBREKL7_sw?start=20" TargetMode="Externa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iBREKL7_sw?start=60" TargetMode="Externa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hyperlink" Target="mailto:info@naltrain.or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xontraining.de/trainingsunterlagen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info@naltrai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239" y="2050306"/>
            <a:ext cx="10258108" cy="2393817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/>
              <a:t>NALtrain Trainer*</a:t>
            </a:r>
            <a:r>
              <a:rPr lang="de-DE" sz="4000" b="1" dirty="0" err="1"/>
              <a:t>innenschulung</a:t>
            </a: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2700" b="1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Bundesmodellprojekt z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 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700" b="1" cap="none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-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DE" sz="2700" b="1" cap="none" spc="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eit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de-DE" sz="2700" b="1" cap="none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</a:t>
            </a:r>
            <a:r>
              <a:rPr lang="de-DE" sz="2700" b="1" cap="none" spc="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ert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DE" sz="2700" b="1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</a:t>
            </a:r>
            <a:r>
              <a:rPr lang="de-DE" sz="2700" b="1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700" b="1" cap="none" spc="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de-DE" sz="2700" b="1" cap="none" spc="-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700" b="1" cap="non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</a:t>
            </a:r>
            <a:r>
              <a:rPr lang="de-DE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2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83" y="5721178"/>
            <a:ext cx="8793420" cy="1033849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Trainer </a:t>
            </a:r>
            <a:r>
              <a:rPr lang="de-DE" b="1" dirty="0" err="1">
                <a:solidFill>
                  <a:schemeClr val="tx1"/>
                </a:solidFill>
              </a:rPr>
              <a:t>xy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75" y="201899"/>
            <a:ext cx="7141734" cy="1248150"/>
          </a:xfrm>
        </p:spPr>
        <p:txBody>
          <a:bodyPr>
            <a:normAutofit/>
          </a:bodyPr>
          <a:lstStyle/>
          <a:p>
            <a:r>
              <a:rPr lang="de-DE" sz="3600" b="1" dirty="0"/>
              <a:t>Erkennen einer Opioidüberdosierung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791729"/>
            <a:ext cx="10881712" cy="45225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eaktion auf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nsprache</a:t>
            </a:r>
            <a:endParaRPr lang="de-DE" sz="2400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eaktion beim schütteln an der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Kaum erkennbare oder nicht erkennbare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tembewegungen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Fahle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esichtsfarbe</a:t>
            </a:r>
            <a:endParaRPr lang="de-DE" sz="2400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Eventuell blaue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ippen 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(wichtig: blaue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erfärbungen der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ippen deuten auf einen schon bestehenden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auerstoffmangel hin!).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Umgebungsfaktoren 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herumliegende Spritzen, </a:t>
            </a:r>
            <a:r>
              <a:rPr lang="de-DE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de-DE" sz="2400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entanylpflaster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erpackungen.</a:t>
            </a:r>
          </a:p>
          <a:p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75" y="201899"/>
            <a:ext cx="7141734" cy="1248150"/>
          </a:xfrm>
        </p:spPr>
        <p:txBody>
          <a:bodyPr>
            <a:normAutofit/>
          </a:bodyPr>
          <a:lstStyle/>
          <a:p>
            <a:r>
              <a:rPr lang="de-DE" sz="3600" b="1" dirty="0"/>
              <a:t>Bewusstsein überprüfen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576" y="2211860"/>
            <a:ext cx="11536856" cy="40035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Auf Eigensicherung achten </a:t>
            </a:r>
            <a:r>
              <a:rPr lang="de-DE" sz="22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(Spritzen wegräumen aber keine Kappe aufsetzen)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Zur Person hingehen und Person laut ansprechen </a:t>
            </a:r>
            <a:r>
              <a:rPr lang="de-DE" sz="22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(am besten, wenn bekannt mit Namen ansprechen)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Anfassen, an der Schulter schütteln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Schmerzreiz setzen </a:t>
            </a: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DE" sz="22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z.B. Ins Ohrläppchen kneifen, mit dem Daumen unter das Schlüsselbein drücken oder mit den Fingerknöcheln übers </a:t>
            </a:r>
            <a:r>
              <a:rPr lang="de-DE" sz="2200" i="1" cap="none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Brustbein</a:t>
            </a:r>
            <a:endParaRPr lang="de-DE" sz="2200" i="1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8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jIFcX9f_K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75" y="201899"/>
            <a:ext cx="7141734" cy="1248150"/>
          </a:xfrm>
        </p:spPr>
        <p:txBody>
          <a:bodyPr>
            <a:normAutofit/>
          </a:bodyPr>
          <a:lstStyle/>
          <a:p>
            <a:r>
              <a:rPr lang="de-DE" sz="3600" b="1" dirty="0"/>
              <a:t>Die Person reagiert…….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791729"/>
            <a:ext cx="10881712" cy="4522573"/>
          </a:xfrm>
        </p:spPr>
        <p:txBody>
          <a:bodyPr>
            <a:normAutofit/>
          </a:bodyPr>
          <a:lstStyle/>
          <a:p>
            <a:endParaRPr lang="de-D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Welche Maßnahmen würden Sie vorschlagen wenn die Person wieder zu Bewusstsein kommt?</a:t>
            </a:r>
          </a:p>
          <a:p>
            <a:endParaRPr lang="de-DE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Wann ist die Person bei Bewusstsein?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6" name="Grafik 5" descr="Fragen">
            <a:extLst>
              <a:ext uri="{FF2B5EF4-FFF2-40B4-BE49-F238E27FC236}">
                <a16:creationId xmlns:a16="http://schemas.microsoft.com/office/drawing/2014/main" id="{F71C09F8-23B5-473D-8401-E68D9BA4B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3447" y="3317533"/>
            <a:ext cx="2370993" cy="23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753" y="279282"/>
            <a:ext cx="6559859" cy="801590"/>
          </a:xfrm>
        </p:spPr>
        <p:txBody>
          <a:bodyPr>
            <a:normAutofit/>
          </a:bodyPr>
          <a:lstStyle/>
          <a:p>
            <a:r>
              <a:rPr lang="de-DE" sz="4000" b="1" dirty="0"/>
              <a:t>Die Person reagiert……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481" y="1386915"/>
            <a:ext cx="6855950" cy="23085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ausreichende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eaktion ist nur eine klare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ntwort der betroffenen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erson. Die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erson sollte orientiert sein. 			</a:t>
            </a:r>
          </a:p>
          <a:p>
            <a:pPr>
              <a:lnSpc>
                <a:spcPct val="90000"/>
              </a:lnSpc>
            </a:pP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 röcheln oder ein ganz schwache, körperliche </a:t>
            </a:r>
            <a:r>
              <a:rPr lang="de-DE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eaktion ist als fehlende </a:t>
            </a:r>
            <a:r>
              <a:rPr lang="de-DE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eaktion, also </a:t>
            </a:r>
            <a:r>
              <a:rPr lang="de-DE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ewusstlosigkeit zu werten.</a:t>
            </a:r>
          </a:p>
          <a:p>
            <a:pPr>
              <a:lnSpc>
                <a:spcPct val="90000"/>
              </a:lnSpc>
            </a:pPr>
            <a:endPara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66735E-19FF-4CF1-ABFA-B47558E1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10" y="489453"/>
            <a:ext cx="2428833" cy="21373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83" y="3438317"/>
            <a:ext cx="3725990" cy="13040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B6B3841-427C-4A8D-AD73-91A7B35FD702}"/>
              </a:ext>
            </a:extLst>
          </p:cNvPr>
          <p:cNvSpPr txBox="1"/>
          <p:nvPr/>
        </p:nvSpPr>
        <p:spPr>
          <a:xfrm>
            <a:off x="4939481" y="3503235"/>
            <a:ext cx="67626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Wenn die betroffene Person eine klare Reaktion zeigt und orientiert ist, die Person keinesfalls alleine lassen, sondern wachhalten und beobachten.</a:t>
            </a:r>
          </a:p>
          <a:p>
            <a:endParaRPr lang="de-DE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Person ca. 1,5 Std betreuen, wenn kein Rettungsdienst gerufen wird. Evtl. die Person nach Hause begleiten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B5B357-9601-4773-ADA7-0EAE956B2B58}"/>
              </a:ext>
            </a:extLst>
          </p:cNvPr>
          <p:cNvSpPr txBox="1"/>
          <p:nvPr/>
        </p:nvSpPr>
        <p:spPr>
          <a:xfrm>
            <a:off x="180975" y="5553904"/>
            <a:ext cx="448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https://www.naloxontraining.de/drogennotfall-erkennen/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VIDEO ganz abspielen</a:t>
            </a:r>
          </a:p>
        </p:txBody>
      </p:sp>
    </p:spTree>
    <p:extLst>
      <p:ext uri="{BB962C8B-B14F-4D97-AF65-F5344CB8AC3E}">
        <p14:creationId xmlns:p14="http://schemas.microsoft.com/office/powerpoint/2010/main" val="11178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75" y="201899"/>
            <a:ext cx="7141734" cy="1248150"/>
          </a:xfrm>
        </p:spPr>
        <p:txBody>
          <a:bodyPr>
            <a:normAutofit/>
          </a:bodyPr>
          <a:lstStyle/>
          <a:p>
            <a:r>
              <a:rPr lang="de-DE" sz="3600" b="1" dirty="0"/>
              <a:t>Die Person reagiert nicht….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791729"/>
            <a:ext cx="10881712" cy="4522573"/>
          </a:xfrm>
        </p:spPr>
        <p:txBody>
          <a:bodyPr>
            <a:normAutofit/>
          </a:bodyPr>
          <a:lstStyle/>
          <a:p>
            <a:endParaRPr lang="de-DE" sz="2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Welche Maßnahmen würden Sie vorschlagen, wenn die Person </a:t>
            </a:r>
            <a:r>
              <a:rPr lang="de-DE" sz="2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nicht reagiert?</a:t>
            </a:r>
          </a:p>
          <a:p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B01585-CFBA-4C39-AB1F-C61247A1B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3429000"/>
            <a:ext cx="23622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2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080" y="34634"/>
            <a:ext cx="7141734" cy="906351"/>
          </a:xfrm>
        </p:spPr>
        <p:txBody>
          <a:bodyPr>
            <a:normAutofit/>
          </a:bodyPr>
          <a:lstStyle/>
          <a:p>
            <a:r>
              <a:rPr lang="de-DE" sz="3600" b="1" dirty="0"/>
              <a:t>Die Person reagiert nicht..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719" y="1450049"/>
            <a:ext cx="10350882" cy="4779301"/>
          </a:xfrm>
        </p:spPr>
        <p:txBody>
          <a:bodyPr>
            <a:normAutofit/>
          </a:bodyPr>
          <a:lstStyle/>
          <a:p>
            <a:r>
              <a:rPr lang="de-DE" sz="2400" b="1" cap="none" dirty="0">
                <a:solidFill>
                  <a:schemeClr val="tx1"/>
                </a:solidFill>
              </a:rPr>
              <a:t>Wenn eine </a:t>
            </a:r>
            <a:r>
              <a:rPr lang="de-DE" b="1" cap="none" dirty="0">
                <a:solidFill>
                  <a:schemeClr val="tx1"/>
                </a:solidFill>
              </a:rPr>
              <a:t>P</a:t>
            </a:r>
            <a:r>
              <a:rPr lang="de-DE" sz="2400" b="1" cap="none" dirty="0">
                <a:solidFill>
                  <a:schemeClr val="tx1"/>
                </a:solidFill>
              </a:rPr>
              <a:t>erson keine </a:t>
            </a:r>
            <a:r>
              <a:rPr lang="de-DE" b="1" cap="none" dirty="0">
                <a:solidFill>
                  <a:schemeClr val="tx1"/>
                </a:solidFill>
              </a:rPr>
              <a:t>R</a:t>
            </a:r>
            <a:r>
              <a:rPr lang="de-DE" sz="2400" b="1" cap="none" dirty="0">
                <a:solidFill>
                  <a:schemeClr val="tx1"/>
                </a:solidFill>
              </a:rPr>
              <a:t>eaktion auf </a:t>
            </a:r>
            <a:r>
              <a:rPr lang="de-DE" b="1" cap="none" dirty="0">
                <a:solidFill>
                  <a:schemeClr val="tx1"/>
                </a:solidFill>
              </a:rPr>
              <a:t>A</a:t>
            </a:r>
            <a:r>
              <a:rPr lang="de-DE" sz="2400" b="1" cap="none" dirty="0">
                <a:solidFill>
                  <a:schemeClr val="tx1"/>
                </a:solidFill>
              </a:rPr>
              <a:t>nsprache, anfassen und Schmerzreiz zeigt ist sie bewusstlos. </a:t>
            </a:r>
          </a:p>
          <a:p>
            <a:endParaRPr lang="de-DE" sz="2400" b="1" cap="none" dirty="0">
              <a:solidFill>
                <a:schemeClr val="tx1"/>
              </a:solidFill>
            </a:endParaRPr>
          </a:p>
          <a:p>
            <a:r>
              <a:rPr lang="de-DE" sz="2200" b="1" cap="none" dirty="0">
                <a:solidFill>
                  <a:srgbClr val="FF0000"/>
                </a:solidFill>
              </a:rPr>
              <a:t>Atemkontrolle (max. 10 Sekunden)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auf den Rücken legen.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Kopf leicht überstrecken, um so die Atemwege frei zu machen </a:t>
            </a: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(keinesfalls mit der Hand in den Mundraum greifen).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einem Ohr an den Mund, Blickrichtung zum bauch, Hand auf den bauch. </a:t>
            </a: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ist es möglich zu fühlen und zu hören, ob die Person atmet</a:t>
            </a:r>
            <a:r>
              <a:rPr lang="de-DE" sz="2200" cap="none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2200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5E9CAC-B469-426C-A19B-A3CCAAF75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29" y="1561826"/>
            <a:ext cx="1260389" cy="11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1xNlclAb6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141734" cy="708644"/>
          </a:xfrm>
        </p:spPr>
        <p:txBody>
          <a:bodyPr>
            <a:normAutofit/>
          </a:bodyPr>
          <a:lstStyle/>
          <a:p>
            <a:r>
              <a:rPr lang="de-DE" sz="3600" b="1" dirty="0"/>
              <a:t>Die Person Atmet…… Teil 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450049"/>
            <a:ext cx="11096132" cy="5037249"/>
          </a:xfrm>
        </p:spPr>
        <p:txBody>
          <a:bodyPr>
            <a:normAutofit fontScale="85000" lnSpcReduction="20000"/>
          </a:bodyPr>
          <a:lstStyle/>
          <a:p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Notruf absetzen – (5-w-regel)</a:t>
            </a:r>
          </a:p>
          <a:p>
            <a:pPr>
              <a:lnSpc>
                <a:spcPct val="120000"/>
              </a:lnSpc>
            </a:pPr>
            <a:r>
              <a:rPr lang="de-DE" sz="2400" b="1" i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 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RUFT AN?  		</a:t>
            </a: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und möglichst Telefonnummer</a:t>
            </a:r>
          </a:p>
          <a:p>
            <a:pPr>
              <a:lnSpc>
                <a:spcPct val="120000"/>
              </a:lnSpc>
            </a:pP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 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 ES PASSIERT</a:t>
            </a:r>
            <a:r>
              <a:rPr lang="de-DE" sz="2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 		</a:t>
            </a: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Möglichst genaue Adresse. Straße, 							Hausnummer, Name, Stockwerk und 							Besonderheiten (z.B. Hinterhaus)</a:t>
            </a:r>
          </a:p>
          <a:p>
            <a:pPr>
              <a:lnSpc>
                <a:spcPct val="120000"/>
              </a:lnSpc>
            </a:pP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IST PASSIERT? 		</a:t>
            </a: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Bewusstlose Person oder Person mit 							Atemstillstand melden (dass ein 								Drogennotfall vorliegt, muss nicht 							erwähnt werden! ) So vermeidet man, dass 						Polizei eintrifft</a:t>
            </a:r>
          </a:p>
          <a:p>
            <a:pPr>
              <a:lnSpc>
                <a:spcPct val="120000"/>
              </a:lnSpc>
            </a:pP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VIELE?			</a:t>
            </a: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viele Personen sind betroffen</a:t>
            </a:r>
          </a:p>
          <a:p>
            <a:pPr>
              <a:lnSpc>
                <a:spcPct val="120000"/>
              </a:lnSpc>
            </a:pP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WARTEN! 			</a:t>
            </a: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Nicht gleich auflegen, auf Rückfragen 							</a:t>
            </a:r>
            <a:r>
              <a:rPr lang="de-DE" sz="2200" cap="none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warten</a:t>
            </a:r>
            <a:endParaRPr lang="de-DE" sz="2200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0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1xNlclAb6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0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05" y="418852"/>
            <a:ext cx="6165549" cy="924560"/>
          </a:xfrm>
        </p:spPr>
        <p:txBody>
          <a:bodyPr>
            <a:normAutofit/>
          </a:bodyPr>
          <a:lstStyle/>
          <a:p>
            <a:r>
              <a:rPr lang="de-DE" sz="3600" b="1" dirty="0"/>
              <a:t>Ziele NALtrain: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288" y="1450049"/>
            <a:ext cx="11301842" cy="5123746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sz="1800" dirty="0">
              <a:solidFill>
                <a:srgbClr val="0081BA"/>
              </a:solidFill>
              <a:latin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7436980D-DA16-4475-9E43-1AB38B640986}"/>
              </a:ext>
            </a:extLst>
          </p:cNvPr>
          <p:cNvSpPr txBox="1">
            <a:spLocks/>
          </p:cNvSpPr>
          <p:nvPr/>
        </p:nvSpPr>
        <p:spPr>
          <a:xfrm>
            <a:off x="445079" y="1556686"/>
            <a:ext cx="11301842" cy="5123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Weiterbildung von Ihnen als Mitarbeitende zu </a:t>
            </a:r>
            <a:r>
              <a:rPr lang="de-DE" sz="9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Trainer*innen </a:t>
            </a: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zum Thema Drogennotfall und Naloxon.</a:t>
            </a:r>
            <a:endParaRPr lang="de-DE" sz="9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9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geht vor allem um: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</a:t>
            </a: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9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Durchführung von Einzel- und Gruppenschulungen für Opioidkonsument*innen und Substituierte in Ihren Einrichtungen</a:t>
            </a: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Versorgung der von Ihnen ausgebildeten Personen mit Naloxon durch Ärzt*in.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so mehr Menschen wir erreichen, desto wirksamer ist Take-Home Naloxon.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 wollen 10.000 Klient*innen / Patient*innen erreichen.</a:t>
            </a:r>
          </a:p>
        </p:txBody>
      </p:sp>
      <p:pic>
        <p:nvPicPr>
          <p:cNvPr id="7" name="Grafik 6" descr="Volltreffer">
            <a:extLst>
              <a:ext uri="{FF2B5EF4-FFF2-40B4-BE49-F238E27FC236}">
                <a16:creationId xmlns:a16="http://schemas.microsoft.com/office/drawing/2014/main" id="{C0BEB9B6-4973-417A-8771-B41F6D14D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6879" y="4290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141734" cy="708644"/>
          </a:xfrm>
        </p:spPr>
        <p:txBody>
          <a:bodyPr>
            <a:normAutofit/>
          </a:bodyPr>
          <a:lstStyle/>
          <a:p>
            <a:r>
              <a:rPr lang="de-DE" sz="3600" b="1" dirty="0"/>
              <a:t>Die Person Atmet…… Teil 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984" y="1335749"/>
            <a:ext cx="7841156" cy="503724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800" b="1" cap="none" dirty="0">
                <a:solidFill>
                  <a:schemeClr val="tx1"/>
                </a:solidFill>
              </a:rPr>
              <a:t>Naloxon verabreichen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Kopf leicht überstrecken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 durch Druck auf den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olben über die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 verabreichen 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DE" sz="24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keinen probe </a:t>
            </a:r>
            <a:r>
              <a:rPr lang="de-DE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4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prühstoß durchführen, weil der </a:t>
            </a:r>
            <a:r>
              <a:rPr lang="de-DE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4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pplikator nur einen Sprühstoß enthält).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Möglichst das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asenloch merken, </a:t>
            </a:r>
            <a:r>
              <a:rPr lang="de-DE" sz="24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eine eventuell erforderliche zweite </a:t>
            </a:r>
            <a:r>
              <a:rPr lang="de-DE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de-DE" sz="24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osis nach 2-3 </a:t>
            </a:r>
            <a:r>
              <a:rPr lang="de-DE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de-DE" sz="24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inuten in das andere </a:t>
            </a:r>
            <a:r>
              <a:rPr lang="de-DE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sz="2400" i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asenloch verabreicht werden sollte.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4E395E-8032-4DF5-A6B6-4BA1122C5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140" y="2875821"/>
            <a:ext cx="3295015" cy="25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88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1xNlclAb6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3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151" y="2655032"/>
            <a:ext cx="5100637" cy="1549366"/>
          </a:xfrm>
        </p:spPr>
        <p:txBody>
          <a:bodyPr>
            <a:normAutofit/>
          </a:bodyPr>
          <a:lstStyle/>
          <a:p>
            <a:r>
              <a:rPr lang="de-DE" sz="4000" b="1" dirty="0"/>
              <a:t>Die Person Atmet …</a:t>
            </a:r>
            <a:br>
              <a:rPr lang="de-DE" sz="4000" b="1" dirty="0"/>
            </a:br>
            <a:r>
              <a:rPr lang="de-DE" sz="4000" b="1" dirty="0"/>
              <a:t>Teil 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4486" y="1322083"/>
            <a:ext cx="6701739" cy="52079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000" b="1" cap="none" dirty="0">
                <a:solidFill>
                  <a:schemeClr val="tx1"/>
                </a:solidFill>
              </a:rPr>
              <a:t>Die stabile Seitenlage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Arm auf der zugewandten Seite nach oben legen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 auf der abgewandten Seite anwinkeln,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am angewinkelten Knie und Schulter zu einem her auf die Seite ziehen.  Kopf überstrecken und durch Hand abstützen.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beobachten, Atmung regelmäßig kontrollieren. Nicht allein lassen, bis sie aufwacht oder der Notarzt /die Notärztin eintrifft</a:t>
            </a:r>
            <a:r>
              <a:rPr lang="de-DE" sz="2000" cap="none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2000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AE8CA3-0DCA-45B2-A796-FDFA70C56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3610"/>
          <a:stretch/>
        </p:blipFill>
        <p:spPr>
          <a:xfrm>
            <a:off x="0" y="4463890"/>
            <a:ext cx="4639713" cy="2285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CE5368C-C7E2-49AA-9B23-003F7E142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02" r="-3" b="7644"/>
          <a:stretch/>
        </p:blipFill>
        <p:spPr>
          <a:xfrm>
            <a:off x="0" y="-18522"/>
            <a:ext cx="4636559" cy="2286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A611C33-EBC4-45E6-891B-1FB7D20F1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205" y="-18522"/>
            <a:ext cx="4135120" cy="1450049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4D12E59-CCA5-42EE-A5ED-CFE5F888782A}"/>
              </a:ext>
            </a:extLst>
          </p:cNvPr>
          <p:cNvCxnSpPr>
            <a:cxnSpLocks/>
          </p:cNvCxnSpPr>
          <p:nvPr/>
        </p:nvCxnSpPr>
        <p:spPr>
          <a:xfrm flipH="1">
            <a:off x="1519521" y="4102443"/>
            <a:ext cx="4053376" cy="2069757"/>
          </a:xfrm>
          <a:prstGeom prst="straightConnector1">
            <a:avLst/>
          </a:prstGeom>
          <a:ln w="920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7D5BCF38-D6EC-4C44-BCC4-FFA3843DE01E}"/>
              </a:ext>
            </a:extLst>
          </p:cNvPr>
          <p:cNvCxnSpPr>
            <a:cxnSpLocks/>
          </p:cNvCxnSpPr>
          <p:nvPr/>
        </p:nvCxnSpPr>
        <p:spPr>
          <a:xfrm flipH="1" flipV="1">
            <a:off x="1309816" y="1017726"/>
            <a:ext cx="4263081" cy="1945607"/>
          </a:xfrm>
          <a:prstGeom prst="straightConnector1">
            <a:avLst/>
          </a:prstGeom>
          <a:ln w="920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45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1iBREKL7_s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0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141734" cy="708644"/>
          </a:xfrm>
        </p:spPr>
        <p:txBody>
          <a:bodyPr>
            <a:normAutofit/>
          </a:bodyPr>
          <a:lstStyle/>
          <a:p>
            <a:r>
              <a:rPr lang="de-DE" sz="3600" b="1" dirty="0"/>
              <a:t>Die Person atmet </a:t>
            </a:r>
            <a:r>
              <a:rPr lang="de-DE" sz="3600" b="1" u="sng" dirty="0"/>
              <a:t>NICHT</a:t>
            </a:r>
            <a:r>
              <a:rPr lang="de-DE" sz="3600" b="1" dirty="0"/>
              <a:t> … Teil 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450050"/>
            <a:ext cx="6400564" cy="238054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Notruf absetzen – (5-w-regel) und bewusstlose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erson oder Atemstillstand melden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Kopf leicht überstrecken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 verabreichen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85A387-E6C8-4191-AA9F-31DC644E4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80" y="1818331"/>
            <a:ext cx="3676650" cy="22578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0166978-5373-4977-B4EE-A732FE60D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4076228"/>
            <a:ext cx="3676650" cy="22578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DD47466-3434-4274-8F48-0517D4E9A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82" y="4076228"/>
            <a:ext cx="7791450" cy="18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7A95579-9BFB-466C-BC6B-11E42FB21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372" y="0"/>
            <a:ext cx="3554627" cy="12464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673251-66C6-44FE-AF85-BEE80F228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0" y="994471"/>
            <a:ext cx="7867650" cy="3352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C68DD3-1DFD-4DE2-85B4-BBD69BF8A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474" y="1892481"/>
            <a:ext cx="3671787" cy="232887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C1083A9-3AD7-4E78-8AE8-CD1A24318830}"/>
              </a:ext>
            </a:extLst>
          </p:cNvPr>
          <p:cNvSpPr txBox="1"/>
          <p:nvPr/>
        </p:nvSpPr>
        <p:spPr>
          <a:xfrm>
            <a:off x="571172" y="173278"/>
            <a:ext cx="7497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/>
              <a:t>Die Person atmet </a:t>
            </a:r>
            <a:r>
              <a:rPr lang="de-DE" sz="3600" b="1" u="sng" dirty="0"/>
              <a:t>NICHT</a:t>
            </a:r>
            <a:r>
              <a:rPr lang="de-DE" sz="3600" b="1" dirty="0"/>
              <a:t> … Teil 2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850273D-2550-4BB5-8A2D-5A3F8EE03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136" y="4221358"/>
            <a:ext cx="3667125" cy="2124778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C2179E4-1717-467E-B9B2-AB81F54234FA}"/>
              </a:ext>
            </a:extLst>
          </p:cNvPr>
          <p:cNvCxnSpPr>
            <a:cxnSpLocks/>
          </p:cNvCxnSpPr>
          <p:nvPr/>
        </p:nvCxnSpPr>
        <p:spPr>
          <a:xfrm>
            <a:off x="6235352" y="3798219"/>
            <a:ext cx="4016079" cy="990352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E168EEC-B634-46F1-9A87-5F957B56557C}"/>
              </a:ext>
            </a:extLst>
          </p:cNvPr>
          <p:cNvCxnSpPr>
            <a:cxnSpLocks/>
          </p:cNvCxnSpPr>
          <p:nvPr/>
        </p:nvCxnSpPr>
        <p:spPr>
          <a:xfrm>
            <a:off x="6235352" y="3042041"/>
            <a:ext cx="2945718" cy="386959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58930F21-4707-4393-92EB-E2C7DEC26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50" y="4327067"/>
            <a:ext cx="78676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8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1iBREKL7_s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9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11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141734" cy="708644"/>
          </a:xfrm>
        </p:spPr>
        <p:txBody>
          <a:bodyPr>
            <a:normAutofit/>
          </a:bodyPr>
          <a:lstStyle/>
          <a:p>
            <a:r>
              <a:rPr lang="de-DE" sz="3600" b="1" dirty="0"/>
              <a:t>Nach dem Aufwachen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1450049"/>
            <a:ext cx="11096132" cy="503724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Erinnerungsvermögen ist getrübt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letzte was die Person weiß ist, dass sie konsumiert hat und nun nüchtern ist. Oft sind Personen verwirrt, eventuell auch aggressiv.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über Überdosierung, die </a:t>
            </a:r>
            <a:r>
              <a:rPr lang="de-DE" sz="2200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Naloxongabe</a:t>
            </a: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die Folgen informieren.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 nach dem Aufwachen nicht allein lassen und sie zur Mitfahrt ins      Krankenhaus motivieren.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Falls sie nicht ins Krankenhaus mitfährt, die Person mind. 1,5 Stunden nicht allein lassen und von weiterem Konsum abhalten. Und sie evtl. nach Hause begleiten.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51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776832" cy="708644"/>
          </a:xfrm>
        </p:spPr>
        <p:txBody>
          <a:bodyPr>
            <a:normAutofit/>
          </a:bodyPr>
          <a:lstStyle/>
          <a:p>
            <a:r>
              <a:rPr lang="de-DE" sz="3600" b="1" u="sng" dirty="0"/>
              <a:t>Schulung</a:t>
            </a:r>
            <a:r>
              <a:rPr lang="de-DE" sz="3600" b="1" dirty="0"/>
              <a:t> oder Kurzintervention 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934" y="1820751"/>
            <a:ext cx="11096132" cy="4834049"/>
          </a:xfrm>
        </p:spPr>
        <p:txBody>
          <a:bodyPr>
            <a:normAutofit/>
          </a:bodyPr>
          <a:lstStyle/>
          <a:p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Beide Formen können für Gruppen und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inzelpersonen angeboten werden.</a:t>
            </a:r>
          </a:p>
          <a:p>
            <a:r>
              <a:rPr lang="de-DE" sz="26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nach Anzahl der Teilnehmer*innen und ob die Möglichkeit für praktische Übungen (z.B. Beatmung/ Herz-Druck-Massage)gegeben ist, ist bei einer Schulung eine Dauer von 45–90 Minuten realistisch</a:t>
            </a:r>
            <a:r>
              <a:rPr lang="de-DE" sz="26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de-DE" sz="26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6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de-DE" sz="2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3315F9-C17D-427A-9DA2-140C9FC45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313" y="4433923"/>
            <a:ext cx="8537575" cy="18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9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70702"/>
            <a:ext cx="7776832" cy="708644"/>
          </a:xfrm>
        </p:spPr>
        <p:txBody>
          <a:bodyPr>
            <a:normAutofit/>
          </a:bodyPr>
          <a:lstStyle/>
          <a:p>
            <a:r>
              <a:rPr lang="de-DE" sz="3600" b="1" dirty="0"/>
              <a:t>Schulung oder </a:t>
            </a:r>
            <a:r>
              <a:rPr lang="de-DE" sz="3600" b="1" u="sng" dirty="0"/>
              <a:t>Kurzintervention</a:t>
            </a:r>
            <a:r>
              <a:rPr lang="de-DE" sz="3600" b="1" dirty="0"/>
              <a:t> 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934" y="1820751"/>
            <a:ext cx="11096132" cy="4465749"/>
          </a:xfrm>
        </p:spPr>
        <p:txBody>
          <a:bodyPr>
            <a:normAutofit lnSpcReduction="10000"/>
          </a:bodyPr>
          <a:lstStyle/>
          <a:p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Beide Formen können für Gruppen und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4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inzelpersonen angeboten werden.</a:t>
            </a:r>
          </a:p>
          <a:p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Kurzinterventionen können auch spontan in einem niedrigschwelligem, szenenahem </a:t>
            </a:r>
            <a:r>
              <a:rPr lang="de-DE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etting durchgeführt werden. Mit einer </a:t>
            </a:r>
            <a:r>
              <a:rPr lang="de-DE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erson oder einer Kleingruppe, die sich ad hoc findet, kann ein </a:t>
            </a:r>
            <a:r>
              <a:rPr lang="de-DE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raining in 15–30 </a:t>
            </a:r>
            <a:r>
              <a:rPr lang="de-DE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de-DE" sz="2400" b="1" cap="none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inuten durchgeführt werden.</a:t>
            </a:r>
          </a:p>
          <a:p>
            <a:endParaRPr lang="de-DE" sz="1800" cap="none" dirty="0">
              <a:solidFill>
                <a:srgbClr val="231F20"/>
              </a:solidFill>
              <a:latin typeface="Lucida Sans" panose="020B0602030504020204" pitchFamily="34" charset="0"/>
            </a:endParaRPr>
          </a:p>
          <a:p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Dabei können nicht alle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nhalte in aller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usführlichkeit besprochen werden. Damit alle zwingend erforderlichen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nhalte vermittelt werden, enthält das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anual in </a:t>
            </a:r>
            <a:r>
              <a:rPr lang="de-DE" b="1" cap="none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DE" sz="2400" b="1" cap="none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apitel 3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einen Schulungsleitfaden für 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DE" sz="24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urzinterventionen.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05" y="418852"/>
            <a:ext cx="6165549" cy="924560"/>
          </a:xfrm>
        </p:spPr>
        <p:txBody>
          <a:bodyPr>
            <a:normAutofit/>
          </a:bodyPr>
          <a:lstStyle/>
          <a:p>
            <a:r>
              <a:rPr lang="de-DE" sz="3600" b="1" dirty="0"/>
              <a:t>Was kann NALtrain bieten?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288" y="1450049"/>
            <a:ext cx="11301842" cy="5123746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sz="1800" dirty="0">
              <a:solidFill>
                <a:srgbClr val="0081BA"/>
              </a:solidFill>
              <a:latin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7436980D-DA16-4475-9E43-1AB38B640986}"/>
              </a:ext>
            </a:extLst>
          </p:cNvPr>
          <p:cNvSpPr txBox="1">
            <a:spLocks/>
          </p:cNvSpPr>
          <p:nvPr/>
        </p:nvSpPr>
        <p:spPr>
          <a:xfrm>
            <a:off x="445079" y="1556686"/>
            <a:ext cx="11301842" cy="5123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sz="1800" dirty="0">
              <a:solidFill>
                <a:srgbClr val="0081BA"/>
              </a:solidFill>
              <a:latin typeface="Wingdings" panose="05000000000000000000" pitchFamily="2" charset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7395A34-15CD-483C-B2EF-BD652B89E10D}"/>
              </a:ext>
            </a:extLst>
          </p:cNvPr>
          <p:cNvSpPr/>
          <p:nvPr/>
        </p:nvSpPr>
        <p:spPr>
          <a:xfrm>
            <a:off x="815343" y="1907904"/>
            <a:ext cx="93133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Qualitätsgesicherte Schulungen (dieses Training)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>
                <a:latin typeface="Open sans" panose="020B0606030504020204" pitchFamily="34" charset="0"/>
              </a:rPr>
              <a:t>Ausstattung mit allen erforderlichen Materialien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/>
              <a:t>Bei Bedarf Unterstützung im Aufbau von Kooperation zu </a:t>
            </a:r>
            <a:r>
              <a:rPr lang="de-DE" sz="2800" dirty="0" err="1"/>
              <a:t>Ärzt</a:t>
            </a:r>
            <a:r>
              <a:rPr lang="de-DE" sz="2800" dirty="0"/>
              <a:t>*innen für die Verschreibung von Naloxon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/>
              <a:t>Ansprechpartner*in für alle Fragen rund um Take-Home Naloxon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800" dirty="0"/>
          </a:p>
          <a:p>
            <a:r>
              <a:rPr lang="de-DE" sz="2800" dirty="0"/>
              <a:t>Sie können sich jederzeit gerne an </a:t>
            </a:r>
            <a:r>
              <a:rPr lang="de-DE" sz="2800" dirty="0">
                <a:hlinkClick r:id="rId4"/>
              </a:rPr>
              <a:t>info@naltrain.org</a:t>
            </a:r>
            <a:r>
              <a:rPr lang="de-DE" sz="2800" dirty="0"/>
              <a:t> wenden!</a:t>
            </a:r>
          </a:p>
        </p:txBody>
      </p:sp>
      <p:pic>
        <p:nvPicPr>
          <p:cNvPr id="8" name="Grafik 7" descr="Offene Hand">
            <a:extLst>
              <a:ext uri="{FF2B5EF4-FFF2-40B4-BE49-F238E27FC236}">
                <a16:creationId xmlns:a16="http://schemas.microsoft.com/office/drawing/2014/main" id="{DA715CA5-5219-4754-9406-313AA1D62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2009" y="4998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47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52AF6-B1E9-40BA-9F77-66288A58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92537"/>
            <a:ext cx="6845300" cy="1507067"/>
          </a:xfrm>
        </p:spPr>
        <p:txBody>
          <a:bodyPr>
            <a:normAutofit/>
          </a:bodyPr>
          <a:lstStyle/>
          <a:p>
            <a:r>
              <a:rPr lang="de-DE" sz="3200" b="1" dirty="0"/>
              <a:t>Beispiel Verlaufsdiagramm </a:t>
            </a:r>
            <a:br>
              <a:rPr lang="de-DE" sz="3200" b="1" dirty="0"/>
            </a:br>
            <a:r>
              <a:rPr lang="de-DE" sz="3200" b="1" dirty="0"/>
              <a:t>für Kurzinterventionen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5026C9-FD55-4114-85EB-B2620DAF1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4788826"/>
            <a:ext cx="4135120" cy="14500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4A7EA8E-A6EC-41F5-94B0-81E2576F5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00" y="0"/>
            <a:ext cx="49784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24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716842"/>
            <a:ext cx="8534400" cy="1507067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RUND UM DIE ORGANISATION</a:t>
            </a:r>
            <a:r>
              <a:rPr lang="de-DE" sz="3600" b="1" dirty="0">
                <a:solidFill>
                  <a:srgbClr val="8A3E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3600" b="1" dirty="0">
                <a:solidFill>
                  <a:srgbClr val="8A3E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809625"/>
            <a:ext cx="10885488" cy="4511675"/>
          </a:xfrm>
        </p:spPr>
        <p:txBody>
          <a:bodyPr>
            <a:normAutofit/>
          </a:bodyPr>
          <a:lstStyle/>
          <a:p>
            <a:endParaRPr lang="de-DE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Werben Sie in der eigenen Einrichtung  und anderen Einrichtungen </a:t>
            </a:r>
            <a:r>
              <a:rPr lang="de-DE" sz="2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DE" sz="2400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z.B</a:t>
            </a:r>
            <a:r>
              <a:rPr lang="de-DE" sz="2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  Rückseite alter Plakate verwenden)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Verbinden Sie die Schulungen / Kurzinterventionen mit einem Frühstücksangebot einer KISS Gruppe oder einem anderen Angebot Ihrer Einrichtung.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 PSB Anbieter kann eine Kurzintervention auch Teil einer Sitzung sein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Gruppensitzung im betreuten Wohnen nutzen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der Kreativität sind hier kaum Grenzen gesetzt!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A4944B-40E8-4CBF-A583-3FFA5FAB740E}"/>
              </a:ext>
            </a:extLst>
          </p:cNvPr>
          <p:cNvSpPr txBox="1"/>
          <p:nvPr/>
        </p:nvSpPr>
        <p:spPr>
          <a:xfrm>
            <a:off x="558800" y="5321300"/>
            <a:ext cx="111125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231F20"/>
                </a:solidFill>
                <a:latin typeface="Comic Sans MS" panose="030F0702030302020204" pitchFamily="66" charset="0"/>
              </a:rPr>
              <a:t>Persönliche Ansprache:</a:t>
            </a:r>
          </a:p>
          <a:p>
            <a:r>
              <a:rPr lang="de-DE" sz="1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größten Erfolg haben Sie mit der persönliche Ansprache wie z. B. </a:t>
            </a:r>
            <a:r>
              <a:rPr lang="de-DE" sz="18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„Hast du 15</a:t>
            </a:r>
          </a:p>
          <a:p>
            <a:r>
              <a:rPr lang="de-DE" sz="18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Minuten Zeit um zukünftig deiner Freund*in / deinem Bekanntem bei einer Überdosis</a:t>
            </a:r>
          </a:p>
          <a:p>
            <a:r>
              <a:rPr lang="de-DE" sz="18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helfen zu können“</a:t>
            </a:r>
            <a:endParaRPr lang="de-DE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7E2BD1-2B11-4471-8B20-94AFE2C4F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009" y="0"/>
            <a:ext cx="3422991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66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" y="485776"/>
            <a:ext cx="8916988" cy="1295399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bekommen die Teilnehmer*innen </a:t>
            </a:r>
            <a:b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ihr Naloxon?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81175"/>
            <a:ext cx="4381500" cy="4352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Optimal: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Arzt / die Ärztin ist bei der Schulung mit einem mobilen Kartenlesegerät anwesend.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0"/>
              </a:rPr>
              <a:t>Die Krankenkassenkarten werden zum Beginn des Trainings eingesammelt und  durch den Arzt / die Ärztin registriert. So kann allen Teilnehmer*innen zum Abschluss ein Kassenrezept ausgehändigt werden.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5241C-FE43-4EDB-BE50-6768868D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12" y="1"/>
            <a:ext cx="3005988" cy="105410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31DE68F-D393-487E-9271-E787B70ACF08}"/>
              </a:ext>
            </a:extLst>
          </p:cNvPr>
          <p:cNvSpPr txBox="1">
            <a:spLocks/>
          </p:cNvSpPr>
          <p:nvPr/>
        </p:nvSpPr>
        <p:spPr>
          <a:xfrm>
            <a:off x="6096000" y="1458384"/>
            <a:ext cx="5092700" cy="455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Optimal: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 vorheriger Absprache mit dem Arzt / der Ärztin, sammelt ein*e Mitarbeiter*in der Einrichtung die Krankenkassenkarten ein und fährt in die Praxis.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entsprechenden Rezeptierungen erfolgen in der Praxis und die Teilnehmer*innen erhalten am Ende des Trainings das Kassenrezept.</a:t>
            </a:r>
            <a:endParaRPr lang="de-DE" dirty="0">
              <a:solidFill>
                <a:schemeClr val="tx1"/>
              </a:solidFill>
              <a:latin typeface="Lucida Sans" panose="020B0602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99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7432"/>
            <a:ext cx="8916988" cy="1507067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 bekommen die Teilnehmer*innen </a:t>
            </a:r>
            <a:b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ihr Naloxon?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6" y="2210861"/>
            <a:ext cx="6769894" cy="443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 Variante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Teilnehmer*innen die TN Bescheinigung  am Ende des Trainings </a:t>
            </a:r>
            <a:r>
              <a:rPr lang="de-DE" sz="2400" b="1" dirty="0" err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ausgehändigen</a:t>
            </a:r>
            <a:r>
              <a:rPr lang="de-DE" sz="2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Damit gehen die TN selbst zum Arzt.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0"/>
              </a:rPr>
              <a:t>Vor dem Training / Projekt unbedingt Kontakt mit der Praxis aufnehmen, damit die Rezeptierung sichergestellt ist.</a:t>
            </a:r>
          </a:p>
          <a:p>
            <a:pPr marL="0" indent="0">
              <a:buNone/>
            </a:pPr>
            <a:endParaRPr lang="de-DE" sz="1800" dirty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geschulten Klient*innen werden durch eine*n Mitarbeiter*innen (evtl. mit  dem Bully der Einrichtung) zur Praxis begleitet.</a:t>
            </a:r>
            <a:endParaRPr lang="de-DE" dirty="0">
              <a:solidFill>
                <a:schemeClr val="tx1"/>
              </a:solidFill>
              <a:latin typeface="Lucida Sans" panose="020B0602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5241C-FE43-4EDB-BE50-6768868D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12" y="1"/>
            <a:ext cx="3005988" cy="10541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A72C9D-B6C0-4689-B38B-9F0377A65595}"/>
              </a:ext>
            </a:extLst>
          </p:cNvPr>
          <p:cNvSpPr txBox="1"/>
          <p:nvPr/>
        </p:nvSpPr>
        <p:spPr>
          <a:xfrm rot="18597163">
            <a:off x="6286103" y="3380605"/>
            <a:ext cx="663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  <a:highlight>
                  <a:srgbClr val="FF0000"/>
                </a:highlight>
              </a:rPr>
              <a:t>VOR der Schulung vor Ort muss zumindest ein Arzt/ eine Ärztin  feststehen die Nyxoid verschreibt</a:t>
            </a:r>
          </a:p>
        </p:txBody>
      </p:sp>
    </p:spTree>
    <p:extLst>
      <p:ext uri="{BB962C8B-B14F-4D97-AF65-F5344CB8AC3E}">
        <p14:creationId xmlns:p14="http://schemas.microsoft.com/office/powerpoint/2010/main" val="3438257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37" y="300567"/>
            <a:ext cx="8916988" cy="1507067"/>
          </a:xfrm>
        </p:spPr>
        <p:txBody>
          <a:bodyPr>
            <a:normAutofit/>
          </a:bodyPr>
          <a:lstStyle/>
          <a:p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Ihr Training vor 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5" y="2210861"/>
            <a:ext cx="11298989" cy="443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Fühlen Sie sich in der Lage und gut genug informiert um vor Ort in Ihrer Einrichtung eine Gruppenschulung oder Einzelschulung bzw. eine Kurzintervention anbieten zu können?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fehlt Ihnen eventuell?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95241C-FE43-4EDB-BE50-6768868D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12" y="1"/>
            <a:ext cx="3005988" cy="10541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3C3360-0BB1-4B54-848D-3F840E1E8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99" y="3429000"/>
            <a:ext cx="23622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58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621-922A-4B9B-A94F-C29543B7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7432"/>
            <a:ext cx="7075488" cy="816857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EVALUATION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5658D-8F19-4E5E-8A7B-0ACA85F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205443"/>
            <a:ext cx="10885488" cy="4297011"/>
          </a:xfrm>
        </p:spPr>
        <p:txBody>
          <a:bodyPr>
            <a:normAutofit/>
          </a:bodyPr>
          <a:lstStyle/>
          <a:p>
            <a:r>
              <a:rPr lang="de-DE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NALtrain</a:t>
            </a:r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ist ein Bundesmodellprojekt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aus einem Modell eine dauerhafte Förderung auf Landesebene durchzusetzen 	brauchen wir einige Rahmendaten</a:t>
            </a: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Daher ist die Evaluation von Veranstaltungen in IHREN Einrichtungen von besonderer Bedeutung und hat verpflichtenden Charakter.</a:t>
            </a: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Bitte lassen Sie von allen Teilnehmer*innen die Evaluation online ausfüllen  </a:t>
            </a:r>
            <a:r>
              <a:rPr lang="de-DE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(Alternativ stehen Papierversionen zur Verfügung).</a:t>
            </a:r>
          </a:p>
          <a:p>
            <a:r>
              <a:rPr lang="de-DE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Bitten Sie alle Teilnehmer*innen den Einsatz von Nyxoid an Sie rückzumelden.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A4944B-40E8-4CBF-A583-3FFA5FAB740E}"/>
              </a:ext>
            </a:extLst>
          </p:cNvPr>
          <p:cNvSpPr txBox="1"/>
          <p:nvPr/>
        </p:nvSpPr>
        <p:spPr>
          <a:xfrm>
            <a:off x="558800" y="5422259"/>
            <a:ext cx="111125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231F20"/>
                </a:solidFill>
                <a:latin typeface="Comic Sans MS" panose="030F0702030302020204" pitchFamily="66" charset="0"/>
              </a:rPr>
              <a:t>Alle Dokumente zur Evaluation finden Sie </a:t>
            </a:r>
            <a:r>
              <a:rPr lang="de-DE" b="1" dirty="0">
                <a:solidFill>
                  <a:srgbClr val="231F20"/>
                </a:solidFill>
                <a:latin typeface="Comic Sans MS" panose="030F0702030302020204" pitchFamily="66" charset="0"/>
              </a:rPr>
              <a:t>im Einlegeblatt des Manuals und hier:</a:t>
            </a:r>
            <a:endParaRPr lang="de-DE" sz="1800" b="1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endParaRPr lang="de-DE" sz="1800" b="1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https://www.naloxontraining.de/trainingsunterlagen/</a:t>
            </a:r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7E2BD1-2B11-4471-8B20-94AFE2C4F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008" y="0"/>
            <a:ext cx="3422991" cy="1200329"/>
          </a:xfrm>
          <a:prstGeom prst="rect">
            <a:avLst/>
          </a:prstGeom>
        </p:spPr>
      </p:pic>
      <p:pic>
        <p:nvPicPr>
          <p:cNvPr id="7" name="Grafik 6" descr="Liste">
            <a:extLst>
              <a:ext uri="{FF2B5EF4-FFF2-40B4-BE49-F238E27FC236}">
                <a16:creationId xmlns:a16="http://schemas.microsoft.com/office/drawing/2014/main" id="{C2AAFBCE-A968-4A61-81A9-68AFB3CBA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0100" y="1098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38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5FF10-5833-474E-AE23-9B59725D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 NALtrain?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4E4EE1-60DD-4224-8E91-0689993E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400" dirty="0"/>
              <a:t>Wir senden Ihnen einige Tage nach diesem Training eine Willkommens-E-Mail mit Zugriff zu digitalen Materialien. 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/>
              <a:t>Sie erreichen und unter </a:t>
            </a:r>
            <a:r>
              <a:rPr lang="de-DE" sz="2400" dirty="0">
                <a:hlinkClick r:id="rId2"/>
              </a:rPr>
              <a:t>info@naltrain.org</a:t>
            </a:r>
            <a:r>
              <a:rPr lang="de-DE" sz="24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/>
              <a:t>Bei allen Fragen Rund um NALtrain, Take-Home Naloxon und die Umsetzung in Ihrer Einrichtung können Sie sich jederzeit gerne an uns wenden!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400" dirty="0"/>
          </a:p>
          <a:p>
            <a:pPr marL="0" indent="0" algn="ctr">
              <a:buNone/>
            </a:pPr>
            <a:r>
              <a:rPr lang="de-DE" sz="4000" b="1" dirty="0"/>
              <a:t>Naloxon rettet Leben!</a:t>
            </a:r>
          </a:p>
        </p:txBody>
      </p:sp>
      <p:pic>
        <p:nvPicPr>
          <p:cNvPr id="5" name="Grafik 4" descr="Verwirrte Person">
            <a:extLst>
              <a:ext uri="{FF2B5EF4-FFF2-40B4-BE49-F238E27FC236}">
                <a16:creationId xmlns:a16="http://schemas.microsoft.com/office/drawing/2014/main" id="{639D3219-584A-424F-80D3-E7183C106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8562" y="822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87" y="419239"/>
            <a:ext cx="6165549" cy="924560"/>
          </a:xfrm>
        </p:spPr>
        <p:txBody>
          <a:bodyPr>
            <a:normAutofit/>
          </a:bodyPr>
          <a:lstStyle/>
          <a:p>
            <a:r>
              <a:rPr lang="de-DE" sz="3600" b="1" dirty="0"/>
              <a:t>Evaluation </a:t>
            </a:r>
            <a:r>
              <a:rPr lang="de-DE" sz="3600" b="1" dirty="0" err="1"/>
              <a:t>NALtrain</a:t>
            </a:r>
            <a:endParaRPr lang="de-DE" sz="36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87" y="881519"/>
            <a:ext cx="10869356" cy="5147806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r>
              <a:rPr lang="de-DE" sz="1800" dirty="0">
                <a:solidFill>
                  <a:srgbClr val="0081BA"/>
                </a:solidFill>
                <a:latin typeface="Wingdings" panose="05000000000000000000" pitchFamily="2" charset="2"/>
              </a:rPr>
              <a:t>u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80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von Ihnen durchgeführten Einzel- und Gruppenschulungen </a:t>
            </a:r>
            <a:r>
              <a:rPr lang="de-DE" sz="8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müssen mit der Evaluation von NALtrain dokumentiert werden.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8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 Evaluation ist </a:t>
            </a:r>
            <a:r>
              <a:rPr lang="de-DE" sz="80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einzig verpflichtende Element </a:t>
            </a:r>
            <a:r>
              <a:rPr lang="de-DE" sz="8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 ihrer Teilnahme an NALtrain.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8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 so können wir Bund und Ländern nachweisen, welche erfolge erzielt wurden und dadurch </a:t>
            </a:r>
            <a:r>
              <a:rPr lang="de-DE" sz="80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Länder und Kommunen von einer nachhaltigen Finanzierung überzeugen.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8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 haben die Evaluation </a:t>
            </a:r>
            <a:r>
              <a:rPr lang="de-DE" sz="80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kurz wie möglich </a:t>
            </a:r>
            <a:r>
              <a:rPr lang="de-DE" sz="8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gehalten.</a:t>
            </a:r>
          </a:p>
          <a:p>
            <a:pPr marL="630238" indent="-630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8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Evaluation wird am ende dieses Trainings vorgestellt und ausprobiert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6" name="Grafik 5" descr="Liste RNL">
            <a:extLst>
              <a:ext uri="{FF2B5EF4-FFF2-40B4-BE49-F238E27FC236}">
                <a16:creationId xmlns:a16="http://schemas.microsoft.com/office/drawing/2014/main" id="{330144BD-91C8-4A92-9C4D-5DA935562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7393" y="371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65" y="2096280"/>
            <a:ext cx="10420668" cy="92456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de-DE" sz="5700" b="1" dirty="0">
                <a:solidFill>
                  <a:schemeClr val="tx1"/>
                </a:solidFill>
              </a:rPr>
              <a:t>Welche Risiken für Überdosierungen fallen Ihnen ein?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8" name="Grafik 7" descr="Fragen">
            <a:extLst>
              <a:ext uri="{FF2B5EF4-FFF2-40B4-BE49-F238E27FC236}">
                <a16:creationId xmlns:a16="http://schemas.microsoft.com/office/drawing/2014/main" id="{B0B301A9-4CF9-4751-916C-188D60906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0502" y="3247194"/>
            <a:ext cx="2370993" cy="23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5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05" y="418852"/>
            <a:ext cx="6165549" cy="924560"/>
          </a:xfrm>
        </p:spPr>
        <p:txBody>
          <a:bodyPr>
            <a:normAutofit/>
          </a:bodyPr>
          <a:lstStyle/>
          <a:p>
            <a:r>
              <a:rPr lang="de-DE" sz="3600" b="1" dirty="0"/>
              <a:t>Basiswissen Opioide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" y="1057274"/>
            <a:ext cx="11972925" cy="4791495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r>
              <a:rPr lang="de-DE" sz="1800" dirty="0">
                <a:solidFill>
                  <a:srgbClr val="0081BA"/>
                </a:solidFill>
                <a:latin typeface="Wingdings" panose="05000000000000000000" pitchFamily="2" charset="2"/>
              </a:rPr>
              <a:t>u</a:t>
            </a:r>
          </a:p>
          <a:p>
            <a:pPr marL="630238" indent="-6302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72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Opiate </a:t>
            </a:r>
            <a:r>
              <a:rPr lang="de-DE" sz="7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sind Alkaloide, die von pflanzen abstammen und deren Wirkung durch B</a:t>
            </a:r>
            <a:r>
              <a:rPr lang="de-DE" sz="7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indung an Opioid-rezeptoren ermöglicht wird, wie z.B. Morphin</a:t>
            </a:r>
            <a:r>
              <a:rPr lang="de-DE" sz="7200" cap="none" dirty="0">
                <a:solidFill>
                  <a:srgbClr val="11110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7200" cap="none" dirty="0">
              <a:solidFill>
                <a:srgbClr val="0081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0238" indent="-6302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72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Opioide </a:t>
            </a:r>
            <a:r>
              <a:rPr lang="de-DE" sz="7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sind (halb-)synthetische Stoffe, die ähnlich wirken wie Opiate und </a:t>
            </a:r>
            <a:r>
              <a:rPr lang="de-DE" sz="7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ebenfalls an Opioid-rezeptoren binden. Das bekannteste halbsynthetische Opioid ist Heroin. Weitere Opioide sind beispielsweise </a:t>
            </a:r>
            <a:r>
              <a:rPr lang="de-DE" sz="7200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Fentanyl</a:t>
            </a:r>
            <a:r>
              <a:rPr lang="de-DE" sz="7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oder Methadon.</a:t>
            </a:r>
            <a:endParaRPr lang="de-DE" sz="7200" cap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0238" indent="-6302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72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Agonisten</a:t>
            </a:r>
            <a:r>
              <a:rPr lang="de-DE" sz="7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sind Substanzen, die durch Bindung an den Rezeptoren körperliche </a:t>
            </a:r>
            <a:r>
              <a:rPr lang="de-DE" sz="7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Wirkungen hervorrufen, wie z.B. Methadon, </a:t>
            </a:r>
            <a:r>
              <a:rPr lang="de-DE" sz="7200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Levomethadon</a:t>
            </a:r>
            <a:r>
              <a:rPr lang="de-DE" sz="7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Diamorphin.</a:t>
            </a:r>
          </a:p>
          <a:p>
            <a:pPr marL="630238" indent="-6302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72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Überdosierungen</a:t>
            </a:r>
            <a:r>
              <a:rPr lang="de-DE" sz="7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können jederzeit auftreten, egal wie hoch die individuelle </a:t>
            </a:r>
            <a:r>
              <a:rPr lang="de-DE" sz="7200" b="1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Opioidtoleranz</a:t>
            </a:r>
            <a:r>
              <a:rPr lang="de-DE" sz="72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ist. </a:t>
            </a:r>
            <a:r>
              <a:rPr lang="de-DE" sz="72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akut lebensbedrohliche Ereignis ist die Lähmung des Atemzentrums im Gehirn, wodurch es zu einem Abfall der Sauerstoffsättigung im Blut kommt und der kohlendioxidgehalt ansteigt</a:t>
            </a:r>
            <a:r>
              <a:rPr lang="de-DE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532" y="262744"/>
            <a:ext cx="6165549" cy="924560"/>
          </a:xfrm>
        </p:spPr>
        <p:txBody>
          <a:bodyPr>
            <a:normAutofit/>
          </a:bodyPr>
          <a:lstStyle/>
          <a:p>
            <a:r>
              <a:rPr lang="de-DE" sz="3600" b="1" dirty="0"/>
              <a:t>Basiswissen Naloxon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74" y="1523999"/>
            <a:ext cx="11326255" cy="5049795"/>
          </a:xfrm>
        </p:spPr>
        <p:txBody>
          <a:bodyPr>
            <a:normAutofit fontScale="47500" lnSpcReduction="20000"/>
          </a:bodyPr>
          <a:lstStyle/>
          <a:p>
            <a:endParaRPr lang="de-DE" dirty="0"/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8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 ist ein Opioid-Antagonist. </a:t>
            </a: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verdrängt alle Opioide (Heroin, Morphin, Methadon, </a:t>
            </a:r>
            <a:r>
              <a:rPr lang="de-DE" sz="3800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Levomethadon</a:t>
            </a: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3800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Fentanyl</a:t>
            </a: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Substitol etc.) Von den Rezeptoren und hat ansonsten </a:t>
            </a:r>
            <a:r>
              <a:rPr lang="de-DE" sz="38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keine Eigenwirkung.</a:t>
            </a:r>
            <a:endParaRPr lang="de-DE" sz="3800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8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Opioide werden durch </a:t>
            </a:r>
            <a:r>
              <a:rPr lang="de-DE" sz="3800" b="1" u="sng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</a:t>
            </a:r>
            <a:r>
              <a:rPr lang="de-DE" sz="38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nicht aufgelöst oder schneller abgebaut.</a:t>
            </a: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Sie sind noch im Blut, können aber nach der </a:t>
            </a:r>
            <a:r>
              <a:rPr lang="de-DE" sz="3800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Naloxongabe</a:t>
            </a: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8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für eine gewisse zeit nicht wirken.</a:t>
            </a:r>
            <a:endParaRPr lang="de-DE" sz="3800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Konkret bedeutet das für den </a:t>
            </a:r>
            <a:r>
              <a:rPr lang="de-DE" sz="3800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opioidbedingten</a:t>
            </a: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Notfall: </a:t>
            </a:r>
            <a:r>
              <a:rPr lang="de-DE" sz="38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Atemdepression oder Atemstillstand und Bewusstlosigkeit werden innerhalb weniger Minuten nach der </a:t>
            </a:r>
            <a:r>
              <a:rPr lang="de-DE" sz="3800" b="1" u="sng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Naloxongabe</a:t>
            </a:r>
            <a:r>
              <a:rPr lang="de-DE" sz="38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aufgehoben</a:t>
            </a: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8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 wirkt auch bei Mischkonsum, </a:t>
            </a: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wenn neben Opioiden auch z.B. Benzodiazepine, Kokain oder Alkohol konsumiert wurden.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800" b="1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Naloxon-Nasenspray wirkt nur nasal</a:t>
            </a:r>
            <a:r>
              <a:rPr lang="de-DE" sz="38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Eine orale Gabe hat keine Wirkung.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AF4EC-790E-4403-BB6F-C44A7116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48" y="311781"/>
            <a:ext cx="7141734" cy="1727201"/>
          </a:xfrm>
        </p:spPr>
        <p:txBody>
          <a:bodyPr>
            <a:normAutofit/>
          </a:bodyPr>
          <a:lstStyle/>
          <a:p>
            <a:r>
              <a:rPr lang="de-DE" sz="3600" b="1" dirty="0"/>
              <a:t>Risikosituationen für Drogennotfälle und Überdosierungen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44" y="2236573"/>
            <a:ext cx="10881712" cy="431250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Intravenöser Konsum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Konsum nach Abstinenz /</a:t>
            </a:r>
            <a:r>
              <a:rPr lang="de-DE" b="1" cap="none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Cleanphasen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(z.B. Haft, Entgiftung, Therapie)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Opioid-Toleranz nimmt schon nach wenigen tagen deutlich ab, täglich ca. Um 20 %</a:t>
            </a:r>
            <a:r>
              <a:rPr lang="de-DE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Unbekannte Stoffkonzentrationen und Mischkonsum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Tagesform“</a:t>
            </a:r>
            <a:r>
              <a:rPr lang="de-D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(bei Krankheit, Schlafmangel, schlechter körperlicher und/oder psychischer Verfassung kann die übliche Substanztoleranz herabgesetzt sein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Beginn oder Beendigung der Substitution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3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6170ACF-D44E-400D-8CA6-E017FC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42" y="1640450"/>
            <a:ext cx="10420668" cy="2814320"/>
          </a:xfrm>
        </p:spPr>
        <p:txBody>
          <a:bodyPr/>
          <a:lstStyle/>
          <a:p>
            <a:pPr algn="ctr"/>
            <a:endParaRPr lang="de-DE" sz="3200" dirty="0"/>
          </a:p>
          <a:p>
            <a:pPr algn="ctr"/>
            <a:r>
              <a:rPr lang="de-DE" sz="3600" b="1" dirty="0">
                <a:solidFill>
                  <a:schemeClr val="tx1"/>
                </a:solidFill>
              </a:rPr>
              <a:t>Welche Kennzeichen könnten auf eine Opioidüberdosierung hindeuten?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012450-7252-4F1D-8D81-4FF14097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0"/>
            <a:ext cx="4135120" cy="1450049"/>
          </a:xfrm>
          <a:prstGeom prst="rect">
            <a:avLst/>
          </a:prstGeom>
        </p:spPr>
      </p:pic>
      <p:pic>
        <p:nvPicPr>
          <p:cNvPr id="7" name="Grafik 6" descr="Fragen">
            <a:extLst>
              <a:ext uri="{FF2B5EF4-FFF2-40B4-BE49-F238E27FC236}">
                <a16:creationId xmlns:a16="http://schemas.microsoft.com/office/drawing/2014/main" id="{A0A0E9AB-BCF6-4ED2-AFCB-26E3BF6FD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180" y="3519755"/>
            <a:ext cx="2370993" cy="23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86752"/>
      </p:ext>
    </p:extLst>
  </p:cSld>
  <p:clrMapOvr>
    <a:masterClrMapping/>
  </p:clrMapOvr>
</p:sld>
</file>

<file path=ppt/theme/theme1.xml><?xml version="1.0" encoding="utf-8"?>
<a:theme xmlns:a="http://schemas.openxmlformats.org/drawingml/2006/main" name="3_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2503</Words>
  <Application>Microsoft Office PowerPoint</Application>
  <PresentationFormat>Breitbild</PresentationFormat>
  <Paragraphs>272</Paragraphs>
  <Slides>36</Slides>
  <Notes>35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36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Lucida Sans</vt:lpstr>
      <vt:lpstr>Open sans</vt:lpstr>
      <vt:lpstr>Wingdings</vt:lpstr>
      <vt:lpstr>Wingdings 3</vt:lpstr>
      <vt:lpstr>3_Rückblick</vt:lpstr>
      <vt:lpstr>2_Rückblick</vt:lpstr>
      <vt:lpstr>1_Rückblick</vt:lpstr>
      <vt:lpstr>Benutzerdefiniertes Design</vt:lpstr>
      <vt:lpstr>Rückblick</vt:lpstr>
      <vt:lpstr>NALtrain Trainer*innenschulung  Bundesmodellprojekt zur Durchführung deutschlandweiter  qualitätsgesicherter Take-Home Naloxon Schulungen  </vt:lpstr>
      <vt:lpstr>Ziele NALtrain:</vt:lpstr>
      <vt:lpstr>Was kann NALtrain bieten?</vt:lpstr>
      <vt:lpstr>Evaluation NALtrain</vt:lpstr>
      <vt:lpstr>PowerPoint-Präsentation</vt:lpstr>
      <vt:lpstr>Basiswissen Opioide</vt:lpstr>
      <vt:lpstr>Basiswissen Naloxon</vt:lpstr>
      <vt:lpstr>Risikosituationen für Drogennotfälle und Überdosierungen</vt:lpstr>
      <vt:lpstr>PowerPoint-Präsentation</vt:lpstr>
      <vt:lpstr>Erkennen einer Opioidüberdosierung</vt:lpstr>
      <vt:lpstr>Bewusstsein überprüfen</vt:lpstr>
      <vt:lpstr>PowerPoint-Präsentation</vt:lpstr>
      <vt:lpstr>Die Person reagiert…….</vt:lpstr>
      <vt:lpstr>Die Person reagiert……</vt:lpstr>
      <vt:lpstr>Die Person reagiert nicht….</vt:lpstr>
      <vt:lpstr>Die Person reagiert nicht..</vt:lpstr>
      <vt:lpstr>PowerPoint-Präsentation</vt:lpstr>
      <vt:lpstr>Die Person Atmet…… Teil 1</vt:lpstr>
      <vt:lpstr>PowerPoint-Präsentation</vt:lpstr>
      <vt:lpstr>Die Person Atmet…… Teil 2</vt:lpstr>
      <vt:lpstr>PowerPoint-Präsentation</vt:lpstr>
      <vt:lpstr>Die Person Atmet … Teil 3</vt:lpstr>
      <vt:lpstr>PowerPoint-Präsentation</vt:lpstr>
      <vt:lpstr>Die Person atmet NICHT … Teil 1</vt:lpstr>
      <vt:lpstr>PowerPoint-Präsentation</vt:lpstr>
      <vt:lpstr>PowerPoint-Präsentation</vt:lpstr>
      <vt:lpstr>Nach dem Aufwachen</vt:lpstr>
      <vt:lpstr>Schulung oder Kurzintervention ?</vt:lpstr>
      <vt:lpstr>Schulung oder Kurzintervention ?</vt:lpstr>
      <vt:lpstr>Beispiel Verlaufsdiagramm  für Kurzinterventionen</vt:lpstr>
      <vt:lpstr>RUND UM DIE ORGANISATION </vt:lpstr>
      <vt:lpstr>Wie bekommen die Teilnehmer*innen  ihr Naloxon?</vt:lpstr>
      <vt:lpstr>Wie bekommen die Teilnehmer*innen  ihr Naloxon?</vt:lpstr>
      <vt:lpstr>Ihr Training vor Ort</vt:lpstr>
      <vt:lpstr>DIE EVALUATION</vt:lpstr>
      <vt:lpstr>Fragen zu NALtrain?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NALtrain Trainer*innenschulung</dc:title>
  <dc:creator>dirk schäffer</dc:creator>
  <cp:lastModifiedBy>Maria Kuban - Deutsche Aidshilfe</cp:lastModifiedBy>
  <cp:revision>38</cp:revision>
  <dcterms:created xsi:type="dcterms:W3CDTF">2021-11-07T15:56:04Z</dcterms:created>
  <dcterms:modified xsi:type="dcterms:W3CDTF">2022-06-29T10:06:55Z</dcterms:modified>
</cp:coreProperties>
</file>